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sdn.microsoft.com/es-es/library/cc295302.aspx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xamarin.com/api/type/Xamarin.Forms.ContentPage/" TargetMode="External"/><Relationship Id="rId3" Type="http://schemas.openxmlformats.org/officeDocument/2006/relationships/hyperlink" Target="https://docs.microsoft.com/es-es/xamarin/xamarin-forms/user-interface/controls/views" TargetMode="External"/><Relationship Id="rId4" Type="http://schemas.openxmlformats.org/officeDocument/2006/relationships/hyperlink" Target="https://docs.microsoft.com/es-es/xamarin/xamarin-forms/user-interface/controls/layouts" TargetMode="External"/><Relationship Id="rId11" Type="http://schemas.openxmlformats.org/officeDocument/2006/relationships/hyperlink" Target="https://docs.microsoft.com/es-es/xamarin/xamarin-forms/user-interface/controls/layouts#scrollView" TargetMode="External"/><Relationship Id="rId10" Type="http://schemas.openxmlformats.org/officeDocument/2006/relationships/hyperlink" Target="https://docs.microsoft.com/es-es/xamarin/xamarin-forms/user-interface/controls/layouts#scrollView" TargetMode="External"/><Relationship Id="rId9" Type="http://schemas.openxmlformats.org/officeDocument/2006/relationships/hyperlink" Target="https://docs.microsoft.com/es-es/xamarin/xamarin-forms/user-interface/controls/layouts#grid" TargetMode="External"/><Relationship Id="rId5" Type="http://schemas.openxmlformats.org/officeDocument/2006/relationships/hyperlink" Target="https://docs.microsoft.com/es-es/xamarin/xamarin-forms/user-interface/controls/layouts" TargetMode="External"/><Relationship Id="rId6" Type="http://schemas.openxmlformats.org/officeDocument/2006/relationships/hyperlink" Target="https://docs.microsoft.com/es-es/xamarin/xamarin-forms/user-interface/controls/layouts#stackLayout" TargetMode="External"/><Relationship Id="rId7" Type="http://schemas.openxmlformats.org/officeDocument/2006/relationships/hyperlink" Target="https://docs.microsoft.com/es-es/xamarin/xamarin-forms/user-interface/controls/layouts#stackLayout" TargetMode="External"/><Relationship Id="rId8" Type="http://schemas.openxmlformats.org/officeDocument/2006/relationships/hyperlink" Target="https://docs.microsoft.com/es-es/xamarin/xamarin-forms/user-interface/controls/layouts#grid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xamarin.com/api/type/Xamarin.Forms.ContentPage/" TargetMode="External"/><Relationship Id="rId3" Type="http://schemas.openxmlformats.org/officeDocument/2006/relationships/hyperlink" Target="https://docs.microsoft.com/es-es/xamarin/xamarin-forms/user-interface/controls/views" TargetMode="External"/><Relationship Id="rId4" Type="http://schemas.openxmlformats.org/officeDocument/2006/relationships/hyperlink" Target="https://docs.microsoft.com/es-es/xamarin/xamarin-forms/user-interface/controls/layouts" TargetMode="External"/><Relationship Id="rId11" Type="http://schemas.openxmlformats.org/officeDocument/2006/relationships/hyperlink" Target="https://docs.microsoft.com/es-es/xamarin/xamarin-forms/user-interface/controls/layouts#scrollView" TargetMode="External"/><Relationship Id="rId10" Type="http://schemas.openxmlformats.org/officeDocument/2006/relationships/hyperlink" Target="https://docs.microsoft.com/es-es/xamarin/xamarin-forms/user-interface/controls/layouts#scrollView" TargetMode="External"/><Relationship Id="rId9" Type="http://schemas.openxmlformats.org/officeDocument/2006/relationships/hyperlink" Target="https://docs.microsoft.com/es-es/xamarin/xamarin-forms/user-interface/controls/layouts#grid" TargetMode="External"/><Relationship Id="rId5" Type="http://schemas.openxmlformats.org/officeDocument/2006/relationships/hyperlink" Target="https://docs.microsoft.com/es-es/xamarin/xamarin-forms/user-interface/controls/layouts" TargetMode="External"/><Relationship Id="rId6" Type="http://schemas.openxmlformats.org/officeDocument/2006/relationships/hyperlink" Target="https://docs.microsoft.com/es-es/xamarin/xamarin-forms/user-interface/controls/layouts#stackLayout" TargetMode="External"/><Relationship Id="rId7" Type="http://schemas.openxmlformats.org/officeDocument/2006/relationships/hyperlink" Target="https://docs.microsoft.com/es-es/xamarin/xamarin-forms/user-interface/controls/layouts#stackLayout" TargetMode="External"/><Relationship Id="rId8" Type="http://schemas.openxmlformats.org/officeDocument/2006/relationships/hyperlink" Target="https://docs.microsoft.com/es-es/xamarin/xamarin-forms/user-interface/controls/layouts#grid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d3e153f2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d3e153f2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d3e153f2b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d3e153f2b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d3e153f2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d3e153f2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a31abdb46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a31abdb46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51bb8ac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a51bb8ac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34343"/>
                </a:solidFill>
              </a:rPr>
              <a:t>Las interfaces en </a:t>
            </a:r>
            <a:r>
              <a:rPr b="1" lang="es" sz="1350">
                <a:solidFill>
                  <a:srgbClr val="1C91C7"/>
                </a:solidFill>
              </a:rPr>
              <a:t>Xamarin Forms</a:t>
            </a:r>
            <a:r>
              <a:rPr lang="es" sz="1350">
                <a:solidFill>
                  <a:srgbClr val="434343"/>
                </a:solidFill>
              </a:rPr>
              <a:t> se pueden definir tanto con código </a:t>
            </a:r>
            <a:r>
              <a:rPr b="1" lang="es" sz="1350">
                <a:solidFill>
                  <a:srgbClr val="1C91C7"/>
                </a:solidFill>
              </a:rPr>
              <a:t>C#</a:t>
            </a:r>
            <a:r>
              <a:rPr lang="es" sz="1350">
                <a:solidFill>
                  <a:srgbClr val="434343"/>
                </a:solidFill>
              </a:rPr>
              <a:t> desde </a:t>
            </a:r>
            <a:r>
              <a:rPr b="1" lang="es" sz="1350">
                <a:solidFill>
                  <a:srgbClr val="1C91C7"/>
                </a:solidFill>
              </a:rPr>
              <a:t>Code Behind, </a:t>
            </a:r>
            <a:r>
              <a:rPr lang="es" sz="1350">
                <a:solidFill>
                  <a:srgbClr val="434343"/>
                </a:solidFill>
              </a:rPr>
              <a:t>como con </a:t>
            </a:r>
            <a:r>
              <a:rPr b="1" lang="es" sz="1350" u="sng">
                <a:solidFill>
                  <a:srgbClr val="1C91C7"/>
                </a:solidFill>
                <a:hlinkClick r:id="rId2"/>
              </a:rPr>
              <a:t>XAML</a:t>
            </a:r>
            <a:r>
              <a:rPr lang="es" sz="1350">
                <a:solidFill>
                  <a:srgbClr val="434343"/>
                </a:solidFill>
              </a:rPr>
              <a:t>, mi recomendación es utilizar este último para aprovechar su enfoque de separación de responsabilidades entre diseño y codificación.</a:t>
            </a:r>
            <a:endParaRPr sz="1350">
              <a:solidFill>
                <a:srgbClr val="434343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rgbClr val="1C91C7"/>
                </a:solidFill>
              </a:rPr>
              <a:t>XAML</a:t>
            </a:r>
            <a:r>
              <a:rPr lang="es" sz="1350">
                <a:solidFill>
                  <a:srgbClr val="434343"/>
                </a:solidFill>
              </a:rPr>
              <a:t> (e</a:t>
            </a:r>
            <a:r>
              <a:rPr b="1" lang="es" sz="1350">
                <a:solidFill>
                  <a:srgbClr val="1C91C7"/>
                </a:solidFill>
              </a:rPr>
              <a:t>X</a:t>
            </a:r>
            <a:r>
              <a:rPr lang="es" sz="1350">
                <a:solidFill>
                  <a:srgbClr val="434343"/>
                </a:solidFill>
              </a:rPr>
              <a:t>tensible </a:t>
            </a:r>
            <a:r>
              <a:rPr b="1" lang="es" sz="1350">
                <a:solidFill>
                  <a:srgbClr val="1C91C7"/>
                </a:solidFill>
              </a:rPr>
              <a:t>A</a:t>
            </a:r>
            <a:r>
              <a:rPr lang="es" sz="1350">
                <a:solidFill>
                  <a:srgbClr val="434343"/>
                </a:solidFill>
              </a:rPr>
              <a:t>pplication </a:t>
            </a:r>
            <a:r>
              <a:rPr b="1" lang="es" sz="1350">
                <a:solidFill>
                  <a:srgbClr val="1C91C7"/>
                </a:solidFill>
              </a:rPr>
              <a:t>M</a:t>
            </a:r>
            <a:r>
              <a:rPr lang="es" sz="1350">
                <a:solidFill>
                  <a:srgbClr val="434343"/>
                </a:solidFill>
              </a:rPr>
              <a:t>arkup </a:t>
            </a:r>
            <a:r>
              <a:rPr b="1" lang="es" sz="1350">
                <a:solidFill>
                  <a:srgbClr val="1C91C7"/>
                </a:solidFill>
              </a:rPr>
              <a:t>L</a:t>
            </a:r>
            <a:r>
              <a:rPr lang="es" sz="1350">
                <a:solidFill>
                  <a:srgbClr val="434343"/>
                </a:solidFill>
              </a:rPr>
              <a:t>anguage) es un lenguaje declarativo basado en </a:t>
            </a:r>
            <a:r>
              <a:rPr b="1" lang="es" sz="1350">
                <a:solidFill>
                  <a:srgbClr val="1C91C7"/>
                </a:solidFill>
              </a:rPr>
              <a:t>XML</a:t>
            </a:r>
            <a:r>
              <a:rPr lang="es" sz="1350">
                <a:solidFill>
                  <a:srgbClr val="434343"/>
                </a:solidFill>
              </a:rPr>
              <a:t> y pensado para escribir la interfaz gráfica de una aplicación de forma textual y ordenada, aparece por primera vez en la versión 3.0 del Framework de .NET.</a:t>
            </a:r>
            <a:endParaRPr sz="1350">
              <a:solidFill>
                <a:srgbClr val="434343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34343"/>
                </a:solidFill>
              </a:rPr>
              <a:t>Una de las características más importantes de </a:t>
            </a:r>
            <a:r>
              <a:rPr b="1" lang="es" sz="1350">
                <a:solidFill>
                  <a:srgbClr val="1C91C7"/>
                </a:solidFill>
              </a:rPr>
              <a:t>XAML</a:t>
            </a:r>
            <a:r>
              <a:rPr lang="es" sz="1350">
                <a:solidFill>
                  <a:srgbClr val="434343"/>
                </a:solidFill>
              </a:rPr>
              <a:t> es que </a:t>
            </a:r>
            <a:r>
              <a:rPr b="1" lang="es" sz="1350">
                <a:solidFill>
                  <a:srgbClr val="1C91C7"/>
                </a:solidFill>
              </a:rPr>
              <a:t>todos los elementos que definamos en este son instanciados por el CLR</a:t>
            </a:r>
            <a:r>
              <a:rPr lang="es" sz="1350">
                <a:solidFill>
                  <a:srgbClr val="434343"/>
                </a:solidFill>
              </a:rPr>
              <a:t> y </a:t>
            </a:r>
            <a:r>
              <a:rPr b="1" lang="es" sz="1350">
                <a:solidFill>
                  <a:srgbClr val="1C91C7"/>
                </a:solidFill>
              </a:rPr>
              <a:t>quedan accesibles</a:t>
            </a:r>
            <a:r>
              <a:rPr lang="es" sz="1350">
                <a:solidFill>
                  <a:srgbClr val="434343"/>
                </a:solidFill>
              </a:rPr>
              <a:t> como objetos </a:t>
            </a:r>
            <a:r>
              <a:rPr b="1" lang="es" sz="1350">
                <a:solidFill>
                  <a:srgbClr val="1C91C7"/>
                </a:solidFill>
              </a:rPr>
              <a:t>desde código</a:t>
            </a:r>
            <a:r>
              <a:rPr lang="es" sz="1350">
                <a:solidFill>
                  <a:srgbClr val="434343"/>
                </a:solidFill>
              </a:rPr>
              <a:t>, sin necesidad de realizar de nuevo la declaración de los mismos en Code Behind, gracias al mecanismo de las clases parciales.</a:t>
            </a:r>
            <a:endParaRPr sz="1350">
              <a:solidFill>
                <a:srgbClr val="434343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rgbClr val="1C91C7"/>
                </a:solidFill>
              </a:rPr>
              <a:t>XAML</a:t>
            </a:r>
            <a:r>
              <a:rPr lang="es" sz="1350">
                <a:solidFill>
                  <a:srgbClr val="434343"/>
                </a:solidFill>
              </a:rPr>
              <a:t> permite construir la jerarquía de objetos de componen la interfaz. Con el uso de </a:t>
            </a:r>
            <a:r>
              <a:rPr b="1" lang="es" sz="1350">
                <a:solidFill>
                  <a:srgbClr val="1C91C7"/>
                </a:solidFill>
              </a:rPr>
              <a:t>etiquetas </a:t>
            </a:r>
            <a:r>
              <a:rPr lang="es" sz="1350">
                <a:solidFill>
                  <a:srgbClr val="434343"/>
                </a:solidFill>
              </a:rPr>
              <a:t>podemos </a:t>
            </a:r>
            <a:r>
              <a:rPr b="1" lang="es" sz="1350">
                <a:solidFill>
                  <a:srgbClr val="1C91C7"/>
                </a:solidFill>
              </a:rPr>
              <a:t>definir cada uno de los elementos visuales</a:t>
            </a:r>
            <a:r>
              <a:rPr lang="es" sz="1350">
                <a:solidFill>
                  <a:srgbClr val="434343"/>
                </a:solidFill>
              </a:rPr>
              <a:t>, y con el uso de </a:t>
            </a:r>
            <a:r>
              <a:rPr b="1" lang="es" sz="1350">
                <a:solidFill>
                  <a:srgbClr val="1C91C7"/>
                </a:solidFill>
              </a:rPr>
              <a:t>atributos definimos la apariencia y el comportamiento</a:t>
            </a:r>
            <a:r>
              <a:rPr lang="es" sz="1350">
                <a:solidFill>
                  <a:srgbClr val="434343"/>
                </a:solidFill>
              </a:rPr>
              <a:t> de cada uno de los elementos.</a:t>
            </a:r>
            <a:endParaRPr sz="135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a51bb8ac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a51bb8ac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u="sng">
                <a:solidFill>
                  <a:srgbClr val="0078D7"/>
                </a:solidFill>
                <a:highlight>
                  <a:srgbClr val="F9F9F9"/>
                </a:highlight>
                <a:latin typeface="Consolas"/>
                <a:ea typeface="Consolas"/>
                <a:cs typeface="Consolas"/>
                <a:sym typeface="Consolas"/>
                <a:hlinkClick r:id="rId2"/>
              </a:rPr>
              <a:t>ContentPage</a:t>
            </a:r>
            <a:r>
              <a:rPr lang="es" sz="1050">
                <a:highlight>
                  <a:srgbClr val="FFFFFF"/>
                </a:highlight>
              </a:rPr>
              <a:t> es el tipo más sencillo y más común de página. Establece un sólo </a:t>
            </a:r>
            <a:r>
              <a:rPr lang="es" sz="1050" u="sng">
                <a:solidFill>
                  <a:srgbClr val="0078D7"/>
                </a:solidFill>
                <a:highlight>
                  <a:srgbClr val="F9F9F9"/>
                </a:highlight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s" sz="1050">
                <a:highlight>
                  <a:srgbClr val="FFFFFF"/>
                </a:highlight>
              </a:rPr>
              <a:t>, que suele ser un </a:t>
            </a:r>
            <a:r>
              <a:rPr lang="es" sz="1050" u="sng">
                <a:solidFill>
                  <a:srgbClr val="0078D7"/>
                </a:solidFill>
                <a:highlight>
                  <a:srgbClr val="F9F9F9"/>
                </a:highlight>
                <a:latin typeface="Consolas"/>
                <a:ea typeface="Consolas"/>
                <a:cs typeface="Consolas"/>
                <a:sym typeface="Consolas"/>
                <a:hlinkClick r:id="rId4"/>
              </a:rPr>
              <a:t>Layout</a:t>
            </a:r>
            <a:r>
              <a:rPr lang="es" sz="1050" u="sng">
                <a:solidFill>
                  <a:srgbClr val="0078D7"/>
                </a:solidFill>
                <a:highlight>
                  <a:srgbClr val="FFFFFF"/>
                </a:highlight>
                <a:hlinkClick r:id="rId5"/>
              </a:rPr>
              <a:t> </a:t>
            </a:r>
            <a:r>
              <a:rPr lang="es" sz="1050">
                <a:highlight>
                  <a:srgbClr val="FFFFFF"/>
                </a:highlight>
              </a:rPr>
              <a:t>como </a:t>
            </a:r>
            <a:r>
              <a:rPr lang="es" sz="1050" u="sng">
                <a:solidFill>
                  <a:srgbClr val="0078D7"/>
                </a:solidFill>
                <a:highlight>
                  <a:srgbClr val="F9F9F9"/>
                </a:highlight>
                <a:latin typeface="Consolas"/>
                <a:ea typeface="Consolas"/>
                <a:cs typeface="Consolas"/>
                <a:sym typeface="Consolas"/>
                <a:hlinkClick r:id="rId6"/>
              </a:rPr>
              <a:t>StackLayout</a:t>
            </a:r>
            <a:r>
              <a:rPr lang="es" sz="1050" u="sng">
                <a:solidFill>
                  <a:srgbClr val="0078D7"/>
                </a:solidFill>
                <a:highlight>
                  <a:srgbClr val="FFFFFF"/>
                </a:highlight>
                <a:hlinkClick r:id="rId7"/>
              </a:rPr>
              <a:t> </a:t>
            </a:r>
            <a:r>
              <a:rPr lang="es" sz="1050">
                <a:highlight>
                  <a:srgbClr val="FFFFFF"/>
                </a:highlight>
              </a:rPr>
              <a:t>, </a:t>
            </a:r>
            <a:r>
              <a:rPr lang="es" sz="1050" u="sng">
                <a:solidFill>
                  <a:srgbClr val="0078D7"/>
                </a:solidFill>
                <a:highlight>
                  <a:srgbClr val="F9F9F9"/>
                </a:highlight>
                <a:latin typeface="Consolas"/>
                <a:ea typeface="Consolas"/>
                <a:cs typeface="Consolas"/>
                <a:sym typeface="Consolas"/>
                <a:hlinkClick r:id="rId8"/>
              </a:rPr>
              <a:t>Grid</a:t>
            </a:r>
            <a:r>
              <a:rPr lang="es" sz="1050" u="sng">
                <a:solidFill>
                  <a:srgbClr val="0078D7"/>
                </a:solidFill>
                <a:highlight>
                  <a:srgbClr val="FFFFFF"/>
                </a:highlight>
                <a:hlinkClick r:id="rId9"/>
              </a:rPr>
              <a:t> </a:t>
            </a:r>
            <a:r>
              <a:rPr lang="es" sz="1050">
                <a:highlight>
                  <a:srgbClr val="FFFFFF"/>
                </a:highlight>
              </a:rPr>
              <a:t>, o </a:t>
            </a:r>
            <a:r>
              <a:rPr lang="es" sz="1050" u="sng">
                <a:solidFill>
                  <a:srgbClr val="0078D7"/>
                </a:solidFill>
                <a:highlight>
                  <a:srgbClr val="F9F9F9"/>
                </a:highlight>
                <a:latin typeface="Consolas"/>
                <a:ea typeface="Consolas"/>
                <a:cs typeface="Consolas"/>
                <a:sym typeface="Consolas"/>
                <a:hlinkClick r:id="rId10"/>
              </a:rPr>
              <a:t>ScrollView</a:t>
            </a:r>
            <a:r>
              <a:rPr lang="es" sz="1050" u="sng">
                <a:solidFill>
                  <a:srgbClr val="0078D7"/>
                </a:solidFill>
                <a:highlight>
                  <a:srgbClr val="FFFFFF"/>
                </a:highlight>
                <a:hlinkClick r:id="rId11"/>
              </a:rPr>
              <a:t> </a:t>
            </a:r>
            <a:r>
              <a:rPr lang="es" sz="1050">
                <a:highlight>
                  <a:srgbClr val="FFFFFF"/>
                </a:highlight>
              </a:rPr>
              <a:t>.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a51bb8ac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a51bb8ac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u="sng">
                <a:solidFill>
                  <a:srgbClr val="0078D7"/>
                </a:solidFill>
                <a:highlight>
                  <a:srgbClr val="F9F9F9"/>
                </a:highlight>
                <a:latin typeface="Consolas"/>
                <a:ea typeface="Consolas"/>
                <a:cs typeface="Consolas"/>
                <a:sym typeface="Consolas"/>
                <a:hlinkClick r:id="rId2"/>
              </a:rPr>
              <a:t>ContentPage</a:t>
            </a:r>
            <a:r>
              <a:rPr lang="es" sz="1050">
                <a:highlight>
                  <a:srgbClr val="FFFFFF"/>
                </a:highlight>
              </a:rPr>
              <a:t> es el tipo más sencillo y más común de página. Establece un sólo </a:t>
            </a:r>
            <a:r>
              <a:rPr lang="es" sz="1050" u="sng">
                <a:solidFill>
                  <a:srgbClr val="0078D7"/>
                </a:solidFill>
                <a:highlight>
                  <a:srgbClr val="F9F9F9"/>
                </a:highlight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s" sz="1050">
                <a:highlight>
                  <a:srgbClr val="FFFFFF"/>
                </a:highlight>
              </a:rPr>
              <a:t>, que suele ser un </a:t>
            </a:r>
            <a:r>
              <a:rPr lang="es" sz="1050" u="sng">
                <a:solidFill>
                  <a:srgbClr val="0078D7"/>
                </a:solidFill>
                <a:highlight>
                  <a:srgbClr val="F9F9F9"/>
                </a:highlight>
                <a:latin typeface="Consolas"/>
                <a:ea typeface="Consolas"/>
                <a:cs typeface="Consolas"/>
                <a:sym typeface="Consolas"/>
                <a:hlinkClick r:id="rId4"/>
              </a:rPr>
              <a:t>Layout</a:t>
            </a:r>
            <a:r>
              <a:rPr lang="es" sz="1050" u="sng">
                <a:solidFill>
                  <a:srgbClr val="0078D7"/>
                </a:solidFill>
                <a:highlight>
                  <a:srgbClr val="FFFFFF"/>
                </a:highlight>
                <a:hlinkClick r:id="rId5"/>
              </a:rPr>
              <a:t> </a:t>
            </a:r>
            <a:r>
              <a:rPr lang="es" sz="1050">
                <a:highlight>
                  <a:srgbClr val="FFFFFF"/>
                </a:highlight>
              </a:rPr>
              <a:t>como </a:t>
            </a:r>
            <a:r>
              <a:rPr lang="es" sz="1050" u="sng">
                <a:solidFill>
                  <a:srgbClr val="0078D7"/>
                </a:solidFill>
                <a:highlight>
                  <a:srgbClr val="F9F9F9"/>
                </a:highlight>
                <a:latin typeface="Consolas"/>
                <a:ea typeface="Consolas"/>
                <a:cs typeface="Consolas"/>
                <a:sym typeface="Consolas"/>
                <a:hlinkClick r:id="rId6"/>
              </a:rPr>
              <a:t>StackLayout</a:t>
            </a:r>
            <a:r>
              <a:rPr lang="es" sz="1050" u="sng">
                <a:solidFill>
                  <a:srgbClr val="0078D7"/>
                </a:solidFill>
                <a:highlight>
                  <a:srgbClr val="FFFFFF"/>
                </a:highlight>
                <a:hlinkClick r:id="rId7"/>
              </a:rPr>
              <a:t> </a:t>
            </a:r>
            <a:r>
              <a:rPr lang="es" sz="1050">
                <a:highlight>
                  <a:srgbClr val="FFFFFF"/>
                </a:highlight>
              </a:rPr>
              <a:t>, </a:t>
            </a:r>
            <a:r>
              <a:rPr lang="es" sz="1050" u="sng">
                <a:solidFill>
                  <a:srgbClr val="0078D7"/>
                </a:solidFill>
                <a:highlight>
                  <a:srgbClr val="F9F9F9"/>
                </a:highlight>
                <a:latin typeface="Consolas"/>
                <a:ea typeface="Consolas"/>
                <a:cs typeface="Consolas"/>
                <a:sym typeface="Consolas"/>
                <a:hlinkClick r:id="rId8"/>
              </a:rPr>
              <a:t>Grid</a:t>
            </a:r>
            <a:r>
              <a:rPr lang="es" sz="1050" u="sng">
                <a:solidFill>
                  <a:srgbClr val="0078D7"/>
                </a:solidFill>
                <a:highlight>
                  <a:srgbClr val="FFFFFF"/>
                </a:highlight>
                <a:hlinkClick r:id="rId9"/>
              </a:rPr>
              <a:t> </a:t>
            </a:r>
            <a:r>
              <a:rPr lang="es" sz="1050">
                <a:highlight>
                  <a:srgbClr val="FFFFFF"/>
                </a:highlight>
              </a:rPr>
              <a:t>, o </a:t>
            </a:r>
            <a:r>
              <a:rPr lang="es" sz="1050" u="sng">
                <a:solidFill>
                  <a:srgbClr val="0078D7"/>
                </a:solidFill>
                <a:highlight>
                  <a:srgbClr val="F9F9F9"/>
                </a:highlight>
                <a:latin typeface="Consolas"/>
                <a:ea typeface="Consolas"/>
                <a:cs typeface="Consolas"/>
                <a:sym typeface="Consolas"/>
                <a:hlinkClick r:id="rId10"/>
              </a:rPr>
              <a:t>ScrollView</a:t>
            </a:r>
            <a:r>
              <a:rPr lang="es" sz="1050" u="sng">
                <a:solidFill>
                  <a:srgbClr val="0078D7"/>
                </a:solidFill>
                <a:highlight>
                  <a:srgbClr val="FFFFFF"/>
                </a:highlight>
                <a:hlinkClick r:id="rId11"/>
              </a:rPr>
              <a:t> </a:t>
            </a:r>
            <a:r>
              <a:rPr lang="es" sz="1050">
                <a:highlight>
                  <a:srgbClr val="FFFFFF"/>
                </a:highlight>
              </a:rPr>
              <a:t>.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a51bb8ac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a51bb8ac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a51bb8ac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a51bb8ac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">
  <p:cSld name="AUTOLAYOUT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3047975" y="2571750"/>
            <a:ext cx="3048000" cy="257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-25" y="0"/>
            <a:ext cx="3048000" cy="5143500"/>
          </a:xfrm>
          <a:prstGeom prst="rect">
            <a:avLst/>
          </a:prstGeom>
          <a:solidFill>
            <a:srgbClr val="E060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>
            <a:off x="6095975" y="0"/>
            <a:ext cx="3048000" cy="257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type="title"/>
          </p:nvPr>
        </p:nvSpPr>
        <p:spPr>
          <a:xfrm>
            <a:off x="326350" y="283350"/>
            <a:ext cx="2395200" cy="457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3374375" y="283350"/>
            <a:ext cx="2395200" cy="170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2" type="body"/>
          </p:nvPr>
        </p:nvSpPr>
        <p:spPr>
          <a:xfrm>
            <a:off x="6412675" y="283350"/>
            <a:ext cx="2395200" cy="170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3" type="body"/>
          </p:nvPr>
        </p:nvSpPr>
        <p:spPr>
          <a:xfrm>
            <a:off x="3374375" y="2855100"/>
            <a:ext cx="2395200" cy="170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4" type="body"/>
          </p:nvPr>
        </p:nvSpPr>
        <p:spPr>
          <a:xfrm>
            <a:off x="6408400" y="2855100"/>
            <a:ext cx="2395200" cy="170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hyperlink" Target="https://ramonesteban78.github.io/es/tutorials/mvvm/xamarin-forms-and-mvvm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davidbritch/xamarin-forms/tree/master/DataBinding101" TargetMode="External"/><Relationship Id="rId4" Type="http://schemas.openxmlformats.org/officeDocument/2006/relationships/hyperlink" Target="https://github.com/davidbritch/xamarin-forms/tree/master/Commanding" TargetMode="External"/><Relationship Id="rId9" Type="http://schemas.openxmlformats.org/officeDocument/2006/relationships/hyperlink" Target="https://www.youtube.com/watch?v=vQBrMoh_HSQ" TargetMode="External"/><Relationship Id="rId5" Type="http://schemas.openxmlformats.org/officeDocument/2006/relationships/hyperlink" Target="https://github.com/xamarin/xamarin-forms-samples/tree/master/FormsGallery/FormsGallery/FormsGallery/XamlExamples" TargetMode="External"/><Relationship Id="rId6" Type="http://schemas.openxmlformats.org/officeDocument/2006/relationships/hyperlink" Target="https://docs.microsoft.com/en-us/xamarin/xamarin-forms/user-interface/controls/pages" TargetMode="External"/><Relationship Id="rId7" Type="http://schemas.openxmlformats.org/officeDocument/2006/relationships/hyperlink" Target="https://docs.microsoft.com/en-us/xamarin/xamarin-forms/user-interface/controls/layouts" TargetMode="External"/><Relationship Id="rId8" Type="http://schemas.openxmlformats.org/officeDocument/2006/relationships/hyperlink" Target="https://blog.xamarin.com/introduction-to-data-bindin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mailto:angelrenegarcia13@gmail.com" TargetMode="External"/><Relationship Id="rId4" Type="http://schemas.openxmlformats.org/officeDocument/2006/relationships/hyperlink" Target="https://github.com/AngelGarcia13/XamarinForms101Class" TargetMode="External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 amt="64000"/>
          </a:blip>
          <a:srcRect b="26224" l="6449" r="7328" t="8115"/>
          <a:stretch/>
        </p:blipFill>
        <p:spPr>
          <a:xfrm>
            <a:off x="0" y="500775"/>
            <a:ext cx="9144000" cy="464272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de Apps con Xamarin Forms.</a:t>
            </a:r>
            <a:endParaRPr/>
          </a:p>
        </p:txBody>
      </p:sp>
      <p:sp>
        <p:nvSpPr>
          <p:cNvPr id="99" name="Google Shape;99;p14"/>
          <p:cNvSpPr txBox="1"/>
          <p:nvPr>
            <p:ph idx="1" type="subTitle"/>
          </p:nvPr>
        </p:nvSpPr>
        <p:spPr>
          <a:xfrm>
            <a:off x="729627" y="25717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 básico de introducción.</a:t>
            </a:r>
            <a:endParaRPr/>
          </a:p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729627" y="442077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 Angel Garcia.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idx="1" type="subTitle"/>
          </p:nvPr>
        </p:nvSpPr>
        <p:spPr>
          <a:xfrm>
            <a:off x="729625" y="2099500"/>
            <a:ext cx="7688100" cy="27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Ejemplos del repositorio de Xamarin Forms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hlinkClick r:id="rId3"/>
              </a:rPr>
              <a:t>https://github.com/davidbritch/xamarin-forms/tree/master/DataBinding101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hlinkClick r:id="rId4"/>
              </a:rPr>
              <a:t>https://github.com/davidbritch/xamarin-forms/tree/master/Commanding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Ejemplos XAML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hlinkClick r:id="rId5"/>
              </a:rPr>
              <a:t>https://github.com/xamarin/xamarin-forms-samples/tree/master/FormsGallery/FormsGallery/FormsGallery/XamlExamples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Documentación oficial de las Pages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hlinkClick r:id="rId6"/>
              </a:rPr>
              <a:t>https://docs.microsoft.com/en-us/xamarin/xamarin-forms/user-interface/controls/pages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Documentación oficial de los Layouts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hlinkClick r:id="rId7"/>
              </a:rPr>
              <a:t>https://docs.microsoft.com/en-us/xamarin/xamarin-forms/user-interface/controls/layouts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Introducción a Data Binding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hlinkClick r:id="rId8"/>
              </a:rPr>
              <a:t>https://blog.xamarin.com/introduction-to-data-binding/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MVVM en Xamarin Forms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hlinkClick r:id="rId9"/>
              </a:rPr>
              <a:t>https://www.youtube.com/watch?v=vQBrMoh_HSQ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hlinkClick r:id="rId10"/>
              </a:rPr>
              <a:t>https://ramonesteban78.github.io/es/tutorials/mvvm/xamarin-forms-and-mvvm.html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65" name="Google Shape;165;p23"/>
          <p:cNvSpPr txBox="1"/>
          <p:nvPr>
            <p:ph type="ctrTitle"/>
          </p:nvPr>
        </p:nvSpPr>
        <p:spPr>
          <a:xfrm>
            <a:off x="729450" y="1322450"/>
            <a:ext cx="76881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Lectura pa’ la casa.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 por su atención.</a:t>
            </a:r>
            <a:endParaRPr/>
          </a:p>
        </p:txBody>
      </p:sp>
      <p:sp>
        <p:nvSpPr>
          <p:cNvPr id="171" name="Google Shape;171;p24"/>
          <p:cNvSpPr txBox="1"/>
          <p:nvPr>
            <p:ph idx="1" type="subTitle"/>
          </p:nvPr>
        </p:nvSpPr>
        <p:spPr>
          <a:xfrm>
            <a:off x="3668175" y="2364600"/>
            <a:ext cx="3375000" cy="1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Sus preguntas, dudas o sugerencias son bienvenidas.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angelrenegarcia13@gmail.com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https://github.com/AngelGarcia13/XamarinForms101Class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50" y="2364600"/>
            <a:ext cx="2545675" cy="25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Programa del curso.</a:t>
            </a:r>
            <a:endParaRPr/>
          </a:p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729325" y="1850275"/>
            <a:ext cx="37743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Módulo 1.</a:t>
            </a:r>
            <a:endParaRPr b="1"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Qué es Xamarin Forms.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Requerimientos de Hardware y Software.</a:t>
            </a:r>
            <a:endParaRPr sz="1000">
              <a:solidFill>
                <a:srgbClr val="666666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Creando nuestra primera app..</a:t>
            </a:r>
            <a:endParaRPr sz="1000">
              <a:solidFill>
                <a:srgbClr val="666666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Views &amp; Controls.</a:t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Módulo 2.</a:t>
            </a:r>
            <a:endParaRPr b="1"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Interfaces de usuario en Xamarin Forms (Layouts &amp; Pages).</a:t>
            </a:r>
            <a:endParaRPr sz="1000">
              <a:solidFill>
                <a:srgbClr val="666666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</a:pPr>
            <a:r>
              <a:rPr lang="es" sz="1000">
                <a:solidFill>
                  <a:srgbClr val="666666"/>
                </a:solidFill>
              </a:rPr>
              <a:t>XAML.</a:t>
            </a:r>
            <a:endParaRPr sz="1000">
              <a:solidFill>
                <a:srgbClr val="666666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</a:pPr>
            <a:r>
              <a:rPr lang="es" sz="1000">
                <a:solidFill>
                  <a:srgbClr val="666666"/>
                </a:solidFill>
              </a:rPr>
              <a:t>Code behind.</a:t>
            </a:r>
            <a:endParaRPr sz="1000">
              <a:solidFill>
                <a:srgbClr val="666666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Patrón Model-View-ViewModel (MVVM).</a:t>
            </a:r>
            <a:endParaRPr sz="1000">
              <a:solidFill>
                <a:srgbClr val="666666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Data Binding, </a:t>
            </a:r>
            <a:endParaRPr/>
          </a:p>
        </p:txBody>
      </p:sp>
      <p:sp>
        <p:nvSpPr>
          <p:cNvPr id="107" name="Google Shape;107;p15"/>
          <p:cNvSpPr txBox="1"/>
          <p:nvPr>
            <p:ph idx="2" type="body"/>
          </p:nvPr>
        </p:nvSpPr>
        <p:spPr>
          <a:xfrm>
            <a:off x="4643600" y="783475"/>
            <a:ext cx="4319700" cy="43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Módulo 3.</a:t>
            </a:r>
            <a:endParaRPr b="1"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ListViews.</a:t>
            </a:r>
            <a:endParaRPr sz="1000">
              <a:solidFill>
                <a:srgbClr val="666666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Behaviours.</a:t>
            </a:r>
            <a:endParaRPr sz="1000">
              <a:solidFill>
                <a:srgbClr val="666666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Triggers.</a:t>
            </a:r>
            <a:endParaRPr sz="1000">
              <a:solidFill>
                <a:srgbClr val="666666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Dependency Services.</a:t>
            </a:r>
            <a:endParaRPr sz="1000">
              <a:solidFill>
                <a:srgbClr val="666666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Effects.</a:t>
            </a:r>
            <a:endParaRPr sz="1000">
              <a:solidFill>
                <a:srgbClr val="666666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Renderers.</a:t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Módulo 4.</a:t>
            </a:r>
            <a:endParaRPr b="1"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  <a:highlight>
                  <a:srgbClr val="FFFFFF"/>
                </a:highlight>
              </a:rPr>
              <a:t>Introducción a los frameworks MVVM  en Xamarin Forms.</a:t>
            </a:r>
            <a:endParaRPr sz="10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  <a:highlight>
                  <a:srgbClr val="FFFFFF"/>
                </a:highlight>
              </a:rPr>
              <a:t>Inyección de dependencias.</a:t>
            </a:r>
            <a:endParaRPr sz="10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  <a:highlight>
                  <a:srgbClr val="FFFFFF"/>
                </a:highlight>
              </a:rPr>
              <a:t>Introducción a Prism.</a:t>
            </a:r>
            <a:endParaRPr sz="10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Resources y estilos.</a:t>
            </a:r>
            <a:endParaRPr sz="10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Módulo 5.</a:t>
            </a:r>
            <a:endParaRPr b="1"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  <a:highlight>
                  <a:srgbClr val="FFFFFF"/>
                </a:highlight>
              </a:rPr>
              <a:t>Usando funcionalidades nativas con plugins.</a:t>
            </a:r>
            <a:endParaRPr sz="10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  <a:highlight>
                  <a:srgbClr val="FFFFFF"/>
                </a:highlight>
              </a:rPr>
              <a:t>Consumiendo data desde un API Rest.</a:t>
            </a:r>
            <a:endParaRPr sz="10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  <a:highlight>
                  <a:srgbClr val="FFFFFF"/>
                </a:highlight>
              </a:rPr>
              <a:t>Persistencia local con Realm.</a:t>
            </a:r>
            <a:endParaRPr sz="10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Módulo 6.</a:t>
            </a:r>
            <a:endParaRPr b="1"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  <a:highlight>
                  <a:srgbClr val="FFFFFF"/>
                </a:highlight>
              </a:rPr>
              <a:t>Configuraciones específicas de iOS &amp; Android.</a:t>
            </a:r>
            <a:endParaRPr sz="10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  <a:highlight>
                  <a:srgbClr val="FFFFFF"/>
                </a:highlight>
              </a:rPr>
              <a:t>Mobile  Center (Crashes,  Analytics,  Building,  Distribution).</a:t>
            </a:r>
            <a:endParaRPr sz="10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idx="3" type="body"/>
          </p:nvPr>
        </p:nvSpPr>
        <p:spPr>
          <a:xfrm>
            <a:off x="3374375" y="2855100"/>
            <a:ext cx="2395200" cy="17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Data Binding.</a:t>
            </a:r>
            <a:endParaRPr/>
          </a:p>
        </p:txBody>
      </p:sp>
      <p:sp>
        <p:nvSpPr>
          <p:cNvPr id="113" name="Google Shape;113;p16"/>
          <p:cNvSpPr txBox="1"/>
          <p:nvPr>
            <p:ph type="title"/>
          </p:nvPr>
        </p:nvSpPr>
        <p:spPr>
          <a:xfrm>
            <a:off x="631150" y="283350"/>
            <a:ext cx="2395200" cy="45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Semana 2.</a:t>
            </a:r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3374375" y="283350"/>
            <a:ext cx="2395200" cy="17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Interfaces de usuario en Xamarin Forms (XAML).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 txBox="1"/>
          <p:nvPr>
            <p:ph idx="2" type="body"/>
          </p:nvPr>
        </p:nvSpPr>
        <p:spPr>
          <a:xfrm>
            <a:off x="6412675" y="283350"/>
            <a:ext cx="2395200" cy="17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Pages &amp; Layouts.</a:t>
            </a:r>
            <a:endParaRPr/>
          </a:p>
        </p:txBody>
      </p:sp>
      <p:sp>
        <p:nvSpPr>
          <p:cNvPr id="116" name="Google Shape;116;p16"/>
          <p:cNvSpPr txBox="1"/>
          <p:nvPr>
            <p:ph idx="4" type="body"/>
          </p:nvPr>
        </p:nvSpPr>
        <p:spPr>
          <a:xfrm>
            <a:off x="6408400" y="2855100"/>
            <a:ext cx="2395200" cy="17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Patrón Model-View-ViewModel (MVVM).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8612" y="1923588"/>
            <a:ext cx="1296325" cy="129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Interfaces de usuario</a:t>
            </a:r>
            <a:endParaRPr/>
          </a:p>
        </p:txBody>
      </p:sp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721225" y="2781725"/>
            <a:ext cx="3300900" cy="18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UI en Xamarin Forms se puede definir de dos formas, por XAML o por code behind (C#).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Usaremos XAML para separar la capa de presentación de la lógica en nuestras aplicaciones.</a:t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 b="0" l="0" r="33373" t="0"/>
          <a:stretch/>
        </p:blipFill>
        <p:spPr>
          <a:xfrm>
            <a:off x="5133200" y="1470225"/>
            <a:ext cx="3203523" cy="31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XAML.</a:t>
            </a:r>
            <a:endParaRPr/>
          </a:p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666666"/>
                </a:solidFill>
              </a:rPr>
              <a:t>XAML (E</a:t>
            </a:r>
            <a:r>
              <a:rPr b="1" lang="es">
                <a:solidFill>
                  <a:srgbClr val="666666"/>
                </a:solidFill>
              </a:rPr>
              <a:t>x</a:t>
            </a:r>
            <a:r>
              <a:rPr lang="es">
                <a:solidFill>
                  <a:srgbClr val="666666"/>
                </a:solidFill>
              </a:rPr>
              <a:t>tensible </a:t>
            </a:r>
            <a:r>
              <a:rPr b="1" lang="es">
                <a:solidFill>
                  <a:srgbClr val="666666"/>
                </a:solidFill>
              </a:rPr>
              <a:t>A</a:t>
            </a:r>
            <a:r>
              <a:rPr lang="es">
                <a:solidFill>
                  <a:srgbClr val="666666"/>
                </a:solidFill>
              </a:rPr>
              <a:t>pplication </a:t>
            </a:r>
            <a:r>
              <a:rPr b="1" lang="es">
                <a:solidFill>
                  <a:srgbClr val="666666"/>
                </a:solidFill>
              </a:rPr>
              <a:t>M</a:t>
            </a:r>
            <a:r>
              <a:rPr lang="es">
                <a:solidFill>
                  <a:srgbClr val="666666"/>
                </a:solidFill>
              </a:rPr>
              <a:t>arkup </a:t>
            </a:r>
            <a:r>
              <a:rPr b="1" lang="es">
                <a:solidFill>
                  <a:srgbClr val="666666"/>
                </a:solidFill>
              </a:rPr>
              <a:t>L</a:t>
            </a:r>
            <a:r>
              <a:rPr lang="es">
                <a:solidFill>
                  <a:srgbClr val="666666"/>
                </a:solidFill>
              </a:rPr>
              <a:t>anguage) es un lenguaje de marcado basado en XML que se usa para la creación de interfaces de usuario en Xamarin.Forms, sin necesidad de utilizar código.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825" y="1318650"/>
            <a:ext cx="4808299" cy="3207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Pages.</a:t>
            </a:r>
            <a:endParaRPr/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729450" y="2078875"/>
            <a:ext cx="7688700" cy="10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434343"/>
                </a:solidFill>
                <a:highlight>
                  <a:srgbClr val="FFFFFF"/>
                </a:highlight>
              </a:rPr>
              <a:t>Las páginas son elementos contenedores que representan una pantalla de la aplicación. Xamarin.Forms.Page representa un </a:t>
            </a:r>
            <a:r>
              <a:rPr b="1" lang="es">
                <a:solidFill>
                  <a:srgbClr val="434343"/>
                </a:solidFill>
                <a:highlight>
                  <a:srgbClr val="FFFFFF"/>
                </a:highlight>
              </a:rPr>
              <a:t>ViewController </a:t>
            </a:r>
            <a:r>
              <a:rPr lang="es">
                <a:solidFill>
                  <a:srgbClr val="434343"/>
                </a:solidFill>
                <a:highlight>
                  <a:srgbClr val="FFFFFF"/>
                </a:highlight>
              </a:rPr>
              <a:t>en iOS, un </a:t>
            </a:r>
            <a:r>
              <a:rPr b="1" lang="es">
                <a:solidFill>
                  <a:srgbClr val="434343"/>
                </a:solidFill>
                <a:highlight>
                  <a:srgbClr val="FFFFFF"/>
                </a:highlight>
              </a:rPr>
              <a:t>Page</a:t>
            </a:r>
            <a:r>
              <a:rPr lang="es">
                <a:solidFill>
                  <a:srgbClr val="434343"/>
                </a:solidFill>
                <a:highlight>
                  <a:srgbClr val="FFFFFF"/>
                </a:highlight>
              </a:rPr>
              <a:t> en UWP, en Android cada página se comporta como un </a:t>
            </a:r>
            <a:r>
              <a:rPr b="1" lang="es">
                <a:solidFill>
                  <a:srgbClr val="434343"/>
                </a:solidFill>
                <a:highlight>
                  <a:srgbClr val="FFFFFF"/>
                </a:highlight>
              </a:rPr>
              <a:t>Activity</a:t>
            </a:r>
            <a:r>
              <a:rPr lang="es">
                <a:solidFill>
                  <a:srgbClr val="434343"/>
                </a:solidFill>
                <a:highlight>
                  <a:srgbClr val="FFFFFF"/>
                </a:highlight>
              </a:rPr>
              <a:t>, pero no lo son.</a:t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413" y="3377000"/>
            <a:ext cx="6066765" cy="168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Layouts</a:t>
            </a:r>
            <a:r>
              <a:rPr lang="es"/>
              <a:t>.</a:t>
            </a:r>
            <a:endParaRPr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729450" y="2078875"/>
            <a:ext cx="3401700" cy="24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highlight>
                  <a:srgbClr val="FFFFFF"/>
                </a:highlight>
              </a:rPr>
              <a:t>Los layouts son elementos </a:t>
            </a:r>
            <a:r>
              <a:rPr b="1" lang="es">
                <a:solidFill>
                  <a:srgbClr val="434343"/>
                </a:solidFill>
                <a:highlight>
                  <a:srgbClr val="FFFFFF"/>
                </a:highlight>
              </a:rPr>
              <a:t>contenedores </a:t>
            </a:r>
            <a:r>
              <a:rPr lang="es">
                <a:solidFill>
                  <a:srgbClr val="434343"/>
                </a:solidFill>
                <a:highlight>
                  <a:srgbClr val="FFFFFF"/>
                </a:highlight>
              </a:rPr>
              <a:t>de otros layouts o vistas (controles), son especialmente necesarios ya que las páginas sólo pueden contener un elemento hijo. 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434343"/>
                </a:solidFill>
                <a:highlight>
                  <a:srgbClr val="FFFFFF"/>
                </a:highlight>
              </a:rPr>
              <a:t>Los utilizaremos para establecer la posición y alineación de los elementos que contienen.</a:t>
            </a: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000" y="1318650"/>
            <a:ext cx="4642200" cy="30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Binding</a:t>
            </a:r>
            <a:endParaRPr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729450" y="2078875"/>
            <a:ext cx="7688700" cy="10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El </a:t>
            </a:r>
            <a:r>
              <a:rPr b="1" lang="es"/>
              <a:t>data binding</a:t>
            </a:r>
            <a:r>
              <a:rPr lang="es"/>
              <a:t> conecta dos objetos, llamados </a:t>
            </a:r>
            <a:r>
              <a:rPr b="1" lang="es"/>
              <a:t>source</a:t>
            </a:r>
            <a:r>
              <a:rPr lang="es"/>
              <a:t>(origen) y </a:t>
            </a:r>
            <a:r>
              <a:rPr b="1" lang="es"/>
              <a:t>target</a:t>
            </a:r>
            <a:r>
              <a:rPr lang="es"/>
              <a:t>(destino). El objeto origen proporciona los datos, mientras que el objeto de destino, que debe ser una propiedad enlazable (</a:t>
            </a:r>
            <a:r>
              <a:rPr b="1" lang="es"/>
              <a:t>bindable property)</a:t>
            </a:r>
            <a:r>
              <a:rPr lang="es"/>
              <a:t>, consumirá (y a menudo visualizará) datos del objeto de origen. Por ejemplo, un </a:t>
            </a:r>
            <a:r>
              <a:rPr b="1" lang="es"/>
              <a:t>Label </a:t>
            </a:r>
            <a:r>
              <a:rPr lang="es"/>
              <a:t>(objeto de destino) generalmente vinculará su propiedad </a:t>
            </a:r>
            <a:r>
              <a:rPr b="1" lang="es"/>
              <a:t>Text </a:t>
            </a:r>
            <a:r>
              <a:rPr lang="es"/>
              <a:t>a una propiedad string pública en un objeto fuente.</a:t>
            </a:r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28075"/>
            <a:ext cx="8839200" cy="129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M-V-VM.</a:t>
            </a:r>
            <a:endParaRPr/>
          </a:p>
        </p:txBody>
      </p:sp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729450" y="2078875"/>
            <a:ext cx="7688700" cy="10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515151"/>
                </a:solidFill>
                <a:highlight>
                  <a:srgbClr val="FFFFFF"/>
                </a:highlight>
              </a:rPr>
              <a:t>Se trata de un patrón de desarrollo que nos </a:t>
            </a:r>
            <a:r>
              <a:rPr lang="es">
                <a:solidFill>
                  <a:srgbClr val="515151"/>
                </a:solidFill>
                <a:highlight>
                  <a:srgbClr val="FFFFFF"/>
                </a:highlight>
              </a:rPr>
              <a:t>permite</a:t>
            </a:r>
            <a:r>
              <a:rPr lang="es">
                <a:solidFill>
                  <a:srgbClr val="515151"/>
                </a:solidFill>
                <a:highlight>
                  <a:srgbClr val="FFFFFF"/>
                </a:highlight>
              </a:rPr>
              <a:t> separar o desacoplar la interfaz de usuario del resto del código. Podemos dividir nuestra aplicación en tres capas:</a:t>
            </a: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000" y="2661299"/>
            <a:ext cx="7512151" cy="248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